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E8A97-B003-403A-884B-CC131FBB0BB3}" v="27" dt="2020-06-12T14:59:4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8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9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6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3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1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2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FB25-A277-4F4B-B24C-4D011DF73486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58C8-97CC-48AD-9425-92557B9FA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valeofglamorgan.gov.uk/en/living/Housing/Affordable-Housing/Aspire-to-Ow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ha.co.uk/en/find-a-hom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4188A10-08CE-4EF3-92FF-682EC57F8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54" y="1770649"/>
            <a:ext cx="3927040" cy="523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8BFA02-3661-40AF-8F32-87FC900B409E}"/>
              </a:ext>
            </a:extLst>
          </p:cNvPr>
          <p:cNvSpPr/>
          <p:nvPr/>
        </p:nvSpPr>
        <p:spPr>
          <a:xfrm>
            <a:off x="-166974" y="-117343"/>
            <a:ext cx="7156497" cy="186330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23DE9B9-11E9-4460-9937-5B01A434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87" y="260412"/>
            <a:ext cx="1741817" cy="1107796"/>
          </a:xfrm>
          <a:prstGeom prst="rect">
            <a:avLst/>
          </a:prstGeom>
        </p:spPr>
      </p:pic>
      <p:pic>
        <p:nvPicPr>
          <p:cNvPr id="12" name="Graphic 11" descr="Sleep">
            <a:extLst>
              <a:ext uri="{FF2B5EF4-FFF2-40B4-BE49-F238E27FC236}">
                <a16:creationId xmlns:a16="http://schemas.microsoft.com/office/drawing/2014/main" id="{BF0C0E98-401F-4DE4-843C-37477B101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32" y="8928302"/>
            <a:ext cx="803375" cy="803375"/>
          </a:xfrm>
          <a:prstGeom prst="rect">
            <a:avLst/>
          </a:prstGeom>
        </p:spPr>
      </p:pic>
      <p:pic>
        <p:nvPicPr>
          <p:cNvPr id="14" name="Graphic 13" descr="Couch">
            <a:extLst>
              <a:ext uri="{FF2B5EF4-FFF2-40B4-BE49-F238E27FC236}">
                <a16:creationId xmlns:a16="http://schemas.microsoft.com/office/drawing/2014/main" id="{1A6D46AE-5F3E-4E8F-80B0-017D202DB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9547" y="8960105"/>
            <a:ext cx="821121" cy="821121"/>
          </a:xfrm>
          <a:prstGeom prst="rect">
            <a:avLst/>
          </a:prstGeom>
        </p:spPr>
      </p:pic>
      <p:pic>
        <p:nvPicPr>
          <p:cNvPr id="16" name="Graphic 15" descr="Bathtub">
            <a:extLst>
              <a:ext uri="{FF2B5EF4-FFF2-40B4-BE49-F238E27FC236}">
                <a16:creationId xmlns:a16="http://schemas.microsoft.com/office/drawing/2014/main" id="{85159556-8E63-4D96-84FF-83C39D804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8944" y="8859254"/>
            <a:ext cx="959214" cy="9592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3231DB-8F7A-4157-94BE-53E28735037D}"/>
              </a:ext>
            </a:extLst>
          </p:cNvPr>
          <p:cNvSpPr txBox="1"/>
          <p:nvPr/>
        </p:nvSpPr>
        <p:spPr>
          <a:xfrm>
            <a:off x="807476" y="8850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9E77F-BD11-43F7-8A37-547037F98E16}"/>
              </a:ext>
            </a:extLst>
          </p:cNvPr>
          <p:cNvSpPr txBox="1"/>
          <p:nvPr/>
        </p:nvSpPr>
        <p:spPr>
          <a:xfrm>
            <a:off x="1820338" y="8850389"/>
            <a:ext cx="33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5977C-A3F8-4D41-972E-F5096CB4BE32}"/>
              </a:ext>
            </a:extLst>
          </p:cNvPr>
          <p:cNvSpPr txBox="1"/>
          <p:nvPr/>
        </p:nvSpPr>
        <p:spPr>
          <a:xfrm>
            <a:off x="2807940" y="8849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BBFD2-C2BC-45FD-A68B-05A91A4096B8}"/>
              </a:ext>
            </a:extLst>
          </p:cNvPr>
          <p:cNvSpPr txBox="1"/>
          <p:nvPr/>
        </p:nvSpPr>
        <p:spPr>
          <a:xfrm>
            <a:off x="375247" y="260412"/>
            <a:ext cx="44911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9 Clos </a:t>
            </a:r>
            <a:r>
              <a:rPr lang="en-GB" sz="2800" b="1" dirty="0" err="1">
                <a:solidFill>
                  <a:schemeClr val="bg1"/>
                </a:solidFill>
              </a:rPr>
              <a:t>Burdons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Gwenfȏ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CF5 6FE</a:t>
            </a:r>
          </a:p>
          <a:p>
            <a:r>
              <a:rPr lang="en-GB" i="1" dirty="0" err="1">
                <a:solidFill>
                  <a:schemeClr val="bg1"/>
                </a:solidFill>
              </a:rPr>
              <a:t>Perchentyaeth</a:t>
            </a:r>
            <a:r>
              <a:rPr lang="en-GB" i="1" dirty="0">
                <a:solidFill>
                  <a:schemeClr val="bg1"/>
                </a:solidFill>
              </a:rPr>
              <a:t> Cost </a:t>
            </a:r>
            <a:r>
              <a:rPr lang="en-GB" i="1" dirty="0" err="1">
                <a:solidFill>
                  <a:schemeClr val="bg1"/>
                </a:solidFill>
              </a:rPr>
              <a:t>Isel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1E716C-BFE3-43B7-8D47-C7F4BD8A9987}"/>
              </a:ext>
            </a:extLst>
          </p:cNvPr>
          <p:cNvSpPr txBox="1"/>
          <p:nvPr/>
        </p:nvSpPr>
        <p:spPr>
          <a:xfrm>
            <a:off x="193667" y="6758194"/>
            <a:ext cx="3345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cy-GB" sz="1600" dirty="0"/>
              <a:t>Sgôr B EPC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cy-GB" sz="1600" dirty="0"/>
              <a:t>Pryniant Rhannu Ecwiti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600" dirty="0" err="1"/>
              <a:t>Cartref</a:t>
            </a:r>
            <a:r>
              <a:rPr lang="en-GB" sz="1600" dirty="0"/>
              <a:t> Modern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Dwy</a:t>
            </a:r>
            <a:r>
              <a:rPr lang="en-GB" sz="1600" dirty="0"/>
              <a:t> </a:t>
            </a:r>
            <a:r>
              <a:rPr lang="en-GB" sz="1600" dirty="0" err="1"/>
              <a:t>Ystafell</a:t>
            </a:r>
            <a:r>
              <a:rPr lang="en-GB" sz="1600" dirty="0"/>
              <a:t> </a:t>
            </a:r>
            <a:r>
              <a:rPr lang="en-GB" sz="1600" dirty="0" err="1"/>
              <a:t>Wely</a:t>
            </a:r>
            <a:endParaRPr lang="en-GB" sz="16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cy-GB" sz="1600" dirty="0"/>
              <a:t>I gofrestru'ch diddordeb, cysylltwch â Beth Christofides, Swyddog Gwerthiannau Preswyl yn Nhai Wales &amp; West:</a:t>
            </a:r>
            <a:r>
              <a:rPr lang="en-GB" sz="1600" dirty="0"/>
              <a:t>	02920 414092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4D899B-AAA0-4348-9165-18BA61516FAA}"/>
              </a:ext>
            </a:extLst>
          </p:cNvPr>
          <p:cNvSpPr/>
          <p:nvPr/>
        </p:nvSpPr>
        <p:spPr>
          <a:xfrm>
            <a:off x="3802662" y="5353522"/>
            <a:ext cx="2898508" cy="787179"/>
          </a:xfrm>
          <a:prstGeom prst="rect">
            <a:avLst/>
          </a:prstGeom>
          <a:solidFill>
            <a:srgbClr val="009F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82218-FBE8-43E6-A32D-AD7D522FCA59}"/>
              </a:ext>
            </a:extLst>
          </p:cNvPr>
          <p:cNvSpPr txBox="1"/>
          <p:nvPr/>
        </p:nvSpPr>
        <p:spPr>
          <a:xfrm>
            <a:off x="3967780" y="5393168"/>
            <a:ext cx="256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£147,000</a:t>
            </a:r>
          </a:p>
          <a:p>
            <a:r>
              <a:rPr lang="en-GB" sz="1600" dirty="0">
                <a:solidFill>
                  <a:schemeClr val="bg1"/>
                </a:solidFill>
              </a:rPr>
              <a:t>(70% </a:t>
            </a:r>
            <a:r>
              <a:rPr lang="en-GB" sz="1600" dirty="0" err="1">
                <a:solidFill>
                  <a:schemeClr val="bg1"/>
                </a:solidFill>
              </a:rPr>
              <a:t>o’r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prisiad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8BA673-2A30-475D-BE05-7A64771278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9" y="7185626"/>
            <a:ext cx="3231014" cy="242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004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1254DF4-9942-480B-82D6-261CF298E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4" y="331146"/>
            <a:ext cx="2253138" cy="1435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1B9AB3-35F1-4169-991B-13D4663CAFCE}"/>
              </a:ext>
            </a:extLst>
          </p:cNvPr>
          <p:cNvSpPr txBox="1"/>
          <p:nvPr/>
        </p:nvSpPr>
        <p:spPr>
          <a:xfrm>
            <a:off x="3520757" y="5651246"/>
            <a:ext cx="30323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9FE3"/>
                </a:solidFill>
              </a:rPr>
              <a:t>Llety</a:t>
            </a:r>
            <a:endParaRPr lang="en-GB" dirty="0">
              <a:solidFill>
                <a:srgbClr val="009FE3"/>
              </a:solidFill>
            </a:endParaRPr>
          </a:p>
          <a:p>
            <a:br>
              <a:rPr lang="en-GB" sz="1400" dirty="0"/>
            </a:br>
            <a:r>
              <a:rPr lang="cy-GB" sz="1400" dirty="0"/>
              <a:t>Mae'n cynnwys dwy ystafell wely, ystafell gotiau ar y llawer gwaelod, lle parcio oddi ar y ffordd, cegin osod lawn. Mae digon o le storio yn yr eiddo ac mae ei gyflwyniad yn dda. </a:t>
            </a:r>
          </a:p>
          <a:p>
            <a:endParaRPr lang="cy-GB" sz="1400" dirty="0"/>
          </a:p>
          <a:p>
            <a:r>
              <a:rPr lang="cy-GB" sz="1400" dirty="0"/>
              <a:t>Fe'i lleolir mewn man poblogaidd ar ystad dawel a modern gerllaw cysylltiadau trafnidiaeth.</a:t>
            </a:r>
          </a:p>
          <a:p>
            <a:endParaRPr lang="en-GB" sz="1400" dirty="0"/>
          </a:p>
          <a:p>
            <a:endParaRPr lang="en-GB" dirty="0">
              <a:solidFill>
                <a:srgbClr val="009FE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18AD6-08B5-4399-BECB-52C4DC6E929E}"/>
              </a:ext>
            </a:extLst>
          </p:cNvPr>
          <p:cNvSpPr txBox="1"/>
          <p:nvPr/>
        </p:nvSpPr>
        <p:spPr>
          <a:xfrm>
            <a:off x="374727" y="5651246"/>
            <a:ext cx="30323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Am </a:t>
            </a:r>
            <a:r>
              <a:rPr lang="en-GB" dirty="0" err="1">
                <a:solidFill>
                  <a:srgbClr val="009FE3"/>
                </a:solidFill>
              </a:rPr>
              <a:t>yr</a:t>
            </a:r>
            <a:r>
              <a:rPr lang="en-GB" dirty="0">
                <a:solidFill>
                  <a:srgbClr val="009FE3"/>
                </a:solidFill>
              </a:rPr>
              <a:t> </a:t>
            </a:r>
            <a:r>
              <a:rPr lang="en-GB" dirty="0" err="1">
                <a:solidFill>
                  <a:srgbClr val="009FE3"/>
                </a:solidFill>
              </a:rPr>
              <a:t>eiddo</a:t>
            </a:r>
            <a:endParaRPr lang="en-GB" dirty="0">
              <a:solidFill>
                <a:srgbClr val="009FE3"/>
              </a:solidFill>
            </a:endParaRPr>
          </a:p>
          <a:p>
            <a:endParaRPr lang="en-GB" sz="1400" dirty="0"/>
          </a:p>
          <a:p>
            <a:r>
              <a:rPr lang="cy-GB" sz="1400" dirty="0"/>
              <a:t>Mae Tai Wales &amp; West yn cynnig cartref pâr dwy ystafell wely a da ei gyflwyniad yn ardal boblogaidd Gwenfô.</a:t>
            </a:r>
          </a:p>
          <a:p>
            <a:endParaRPr lang="en-GB" sz="1400" dirty="0"/>
          </a:p>
          <a:p>
            <a:r>
              <a:rPr lang="cy-GB" sz="1400" dirty="0"/>
              <a:t>Cynigir yr eiddo am 70% o'i werth ar y farchnad agored (yn unol â meini prawf penodol). Sylwer bod y pris a hysbysebir yn cyfateb â chyfran 70% o'i werth. Byddech chi'n berchen ar 100% o'r eiddo a byddai pridiant cyfreithiol yn cael ei ddal ar 30%, ac ni fyddai unrhyw rhent na llog yn daladwy ar y gyfran ecwiti.  </a:t>
            </a:r>
            <a:r>
              <a:rPr lang="en-GB" sz="1400" dirty="0"/>
              <a:t>(</a:t>
            </a:r>
            <a:r>
              <a:rPr lang="en-GB" sz="1400" dirty="0" err="1"/>
              <a:t>Gwerth</a:t>
            </a:r>
            <a:r>
              <a:rPr lang="en-GB" sz="1400" dirty="0"/>
              <a:t> 100% </a:t>
            </a:r>
            <a:r>
              <a:rPr lang="en-GB" sz="1400" dirty="0" err="1"/>
              <a:t>yw</a:t>
            </a:r>
            <a:r>
              <a:rPr lang="en-GB" sz="1400" dirty="0"/>
              <a:t> £210,000).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C5D9A-D241-463C-A75A-DFBB8B66793C}"/>
              </a:ext>
            </a:extLst>
          </p:cNvPr>
          <p:cNvSpPr/>
          <p:nvPr/>
        </p:nvSpPr>
        <p:spPr>
          <a:xfrm>
            <a:off x="2868884" y="513736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sz="1400" dirty="0"/>
              <a:t>Bydd angen i ymgeiswyr sydd â diddordeb mewn prynu'r cartref rhagorol hwn gofrestru eu diddordeb trwy gysylltu â Beth Christofides, Swyddog Gwerthiannau Preswyl yn Nhai Wales &amp; West ar 02920 414092.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D4256-F517-41BD-9224-BA1AF0CED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1" y="1898731"/>
            <a:ext cx="4963157" cy="372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77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E1FA50-F6A9-4832-A126-749FD3E3FD4C}"/>
              </a:ext>
            </a:extLst>
          </p:cNvPr>
          <p:cNvSpPr/>
          <p:nvPr/>
        </p:nvSpPr>
        <p:spPr>
          <a:xfrm>
            <a:off x="332960" y="5057738"/>
            <a:ext cx="5988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/>
              <a:t>Meini</a:t>
            </a:r>
            <a:r>
              <a:rPr lang="en-GB" sz="1400" b="1" dirty="0"/>
              <a:t> </a:t>
            </a:r>
            <a:r>
              <a:rPr lang="en-GB" sz="1400" b="1" dirty="0" err="1"/>
              <a:t>prawf</a:t>
            </a:r>
            <a:endParaRPr lang="en-GB" sz="1400" b="1" dirty="0"/>
          </a:p>
          <a:p>
            <a:endParaRPr lang="en-GB" sz="1400" b="1" dirty="0"/>
          </a:p>
          <a:p>
            <a:endParaRPr lang="cy-GB" dirty="0"/>
          </a:p>
          <a:p>
            <a:r>
              <a:rPr lang="cy-GB" sz="1400" dirty="0"/>
              <a:t>Bydd yn rhaid bod ymgeiswyr cymwys:</a:t>
            </a:r>
          </a:p>
          <a:p>
            <a:r>
              <a:rPr lang="cy-GB" sz="1400" dirty="0"/>
              <a:t>•Yn meddu ar gysylltiad lleol</a:t>
            </a:r>
          </a:p>
          <a:p>
            <a:r>
              <a:rPr lang="cy-GB" sz="1400" dirty="0"/>
              <a:t>•Yn brynwyr am y tro cyntaf</a:t>
            </a:r>
          </a:p>
          <a:p>
            <a:r>
              <a:rPr lang="cy-GB" sz="1400" dirty="0"/>
              <a:t>•Yn gallu sicrhau morgais am werth yr eiddo</a:t>
            </a:r>
          </a:p>
          <a:p>
            <a:r>
              <a:rPr lang="cy-GB" sz="1400" dirty="0"/>
              <a:t>•Yn gallu sicrhau blaendal</a:t>
            </a:r>
          </a:p>
          <a:p>
            <a:br>
              <a:rPr lang="cy-GB" sz="1400" dirty="0"/>
            </a:br>
            <a:br>
              <a:rPr lang="cy-GB" sz="1400" dirty="0"/>
            </a:br>
            <a:endParaRPr lang="cy-GB" sz="1400" dirty="0"/>
          </a:p>
          <a:p>
            <a:r>
              <a:rPr lang="cy-GB" sz="1400" dirty="0"/>
              <a:t>Bydd angen i unrhyw un sydd â diddorodeb lenwi ffurflen gais trwy wefan Aspire 2 Own. </a:t>
            </a:r>
          </a:p>
          <a:p>
            <a:endParaRPr lang="en-GB" sz="1400" dirty="0"/>
          </a:p>
          <a:p>
            <a:r>
              <a:rPr lang="en-GB" sz="1400" dirty="0">
                <a:hlinkClick r:id="rId2"/>
              </a:rPr>
              <a:t>https://www.valeofglamorgan.gov.uk/en/living/Housing/Affordable-Housing/Aspire-to-Own.aspx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FD72E-E45B-4B38-A622-FC808BF43E11}"/>
              </a:ext>
            </a:extLst>
          </p:cNvPr>
          <p:cNvSpPr txBox="1"/>
          <p:nvPr/>
        </p:nvSpPr>
        <p:spPr>
          <a:xfrm>
            <a:off x="2838616" y="5057738"/>
            <a:ext cx="3482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" b="1" dirty="0"/>
          </a:p>
          <a:p>
            <a:endParaRPr lang="en-GB" b="1" dirty="0"/>
          </a:p>
          <a:p>
            <a:endParaRPr lang="en-GB" sz="400" b="1" dirty="0"/>
          </a:p>
          <a:p>
            <a:endParaRPr lang="en-GB" sz="400" b="1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E398B-A638-4098-901D-205C6C37E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37" y="2560454"/>
            <a:ext cx="1872963" cy="2497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52882C-8EFF-4595-9A5D-1B7EF675D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47" y="3166023"/>
            <a:ext cx="3282040" cy="2461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34CE7-B8E8-42F6-9F06-F7B427D49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2" y="668740"/>
            <a:ext cx="2668052" cy="200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F0184-052E-4FB0-822D-A1833A10A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2" y="356465"/>
            <a:ext cx="2077424" cy="276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50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E3E24F-957E-49CC-9C01-AC35FFD7786A}"/>
              </a:ext>
            </a:extLst>
          </p:cNvPr>
          <p:cNvSpPr/>
          <p:nvPr/>
        </p:nvSpPr>
        <p:spPr>
          <a:xfrm>
            <a:off x="-166974" y="-117343"/>
            <a:ext cx="7156497" cy="1863306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650DBDE-3849-4E36-9CC8-EFD1AC47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87" y="260412"/>
            <a:ext cx="1741817" cy="11077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66E46C-3E46-465A-9834-86CE5C12EAA2}"/>
              </a:ext>
            </a:extLst>
          </p:cNvPr>
          <p:cNvCxnSpPr/>
          <p:nvPr/>
        </p:nvCxnSpPr>
        <p:spPr>
          <a:xfrm>
            <a:off x="526093" y="7803715"/>
            <a:ext cx="5761973" cy="0"/>
          </a:xfrm>
          <a:prstGeom prst="line">
            <a:avLst/>
          </a:prstGeom>
          <a:ln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55CB1D9-5CD3-4854-A042-4C0FD96DB007}"/>
              </a:ext>
            </a:extLst>
          </p:cNvPr>
          <p:cNvSpPr/>
          <p:nvPr/>
        </p:nvSpPr>
        <p:spPr>
          <a:xfrm>
            <a:off x="643057" y="135317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Tŷ</a:t>
            </a:r>
            <a:r>
              <a:rPr lang="en-GB" dirty="0">
                <a:solidFill>
                  <a:schemeClr val="bg1"/>
                </a:solidFill>
              </a:rPr>
              <a:t> Archway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77 Parc </a:t>
            </a:r>
            <a:r>
              <a:rPr lang="en-GB" dirty="0" err="1">
                <a:solidFill>
                  <a:schemeClr val="bg1"/>
                </a:solidFill>
              </a:rPr>
              <a:t>Tŷ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Glas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Llanisien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Caerdydd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CF14 5DU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55195C-CE7C-4BAB-B26E-C64FF211CEA4}"/>
              </a:ext>
            </a:extLst>
          </p:cNvPr>
          <p:cNvSpPr/>
          <p:nvPr/>
        </p:nvSpPr>
        <p:spPr>
          <a:xfrm>
            <a:off x="410486" y="7889287"/>
            <a:ext cx="5877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/>
              <a:t>Cofrestrwch eich diddordeb trwy gysylltu â Beth Christofides yn Nhai Wales &amp; West ar 02920 414092. </a:t>
            </a:r>
          </a:p>
          <a:p>
            <a:endParaRPr lang="cy-GB" dirty="0"/>
          </a:p>
          <a:p>
            <a:r>
              <a:rPr lang="cy-GB" dirty="0"/>
              <a:t>Gallwch weld rhagor o wybodaeth am Berchentyaeth Cost Isel ar ein gwefan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https://www.wwha.co.uk/en/find-a-home/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C8ECF-8A9B-435E-9E62-D0570EE8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6" y="2040969"/>
            <a:ext cx="4810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8737a8-208c-483e-9267-e78b5e4bf4be"/>
    <l3a7af93dbd64e358bd35ae65ed9f13a xmlns="198737a8-208c-483e-9267-e78b5e4bf4be">
      <Terms xmlns="http://schemas.microsoft.com/office/infopath/2007/PartnerControls"/>
    </l3a7af93dbd64e358bd35ae65ed9f13a>
    <dc7dee27ebe844aba14b3b13af2cec43 xmlns="198737a8-208c-483e-9267-e78b5e4bf4be">
      <Terms xmlns="http://schemas.microsoft.com/office/infopath/2007/PartnerControls"/>
    </dc7dee27ebe844aba14b3b13af2cec43>
    <o91f1a56cd3a47d283829692b8386e40 xmlns="198737a8-208c-483e-9267-e78b5e4bf4be">
      <Terms xmlns="http://schemas.microsoft.com/office/infopath/2007/PartnerControls"/>
    </o91f1a56cd3a47d283829692b8386e4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80ECCEEB0F34086FE0E996168CFD1" ma:contentTypeVersion="" ma:contentTypeDescription="Create a new document." ma:contentTypeScope="" ma:versionID="d5da7e68de8b61c8fe07c4956868e246">
  <xsd:schema xmlns:xsd="http://www.w3.org/2001/XMLSchema" xmlns:xs="http://www.w3.org/2001/XMLSchema" xmlns:p="http://schemas.microsoft.com/office/2006/metadata/properties" xmlns:ns2="a92fb14a-7d61-4e77-b3bb-9349d16a4050" xmlns:ns3="198737a8-208c-483e-9267-e78b5e4bf4be" xmlns:ns4="5e0900ba-2306-45ae-9791-9ae0259291b6" targetNamespace="http://schemas.microsoft.com/office/2006/metadata/properties" ma:root="true" ma:fieldsID="32496828903c8cc0ee5989c9de630db7" ns2:_="" ns3:_="" ns4:_="">
    <xsd:import namespace="a92fb14a-7d61-4e77-b3bb-9349d16a4050"/>
    <xsd:import namespace="198737a8-208c-483e-9267-e78b5e4bf4be"/>
    <xsd:import namespace="5e0900ba-2306-45ae-9791-9ae025929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l3a7af93dbd64e358bd35ae65ed9f13a" minOccurs="0"/>
                <xsd:element ref="ns3:TaxCatchAll" minOccurs="0"/>
                <xsd:element ref="ns3:dc7dee27ebe844aba14b3b13af2cec43" minOccurs="0"/>
                <xsd:element ref="ns3:o91f1a56cd3a47d283829692b8386e40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b14a-7d61-4e77-b3bb-9349d16a4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737a8-208c-483e-9267-e78b5e4bf4be" elementFormDefault="qualified">
    <xsd:import namespace="http://schemas.microsoft.com/office/2006/documentManagement/types"/>
    <xsd:import namespace="http://schemas.microsoft.com/office/infopath/2007/PartnerControls"/>
    <xsd:element name="l3a7af93dbd64e358bd35ae65ed9f13a" ma:index="11" nillable="true" ma:taxonomy="true" ma:internalName="l3a7af93dbd64e358bd35ae65ed9f13a" ma:taxonomyFieldName="Content_x0020_Category" ma:displayName="Document Subject" ma:default="" ma:fieldId="{53a7af93-dbd6-4e35-8bd3-5ae65ed9f13a}" ma:sspId="cc7d8dbd-a4ef-4d54-b7a3-02c2f7fc1175" ma:termSetId="b335d35a-d55f-4ee1-8d98-41197291d6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d576ac90-5e2c-44cb-a5f5-e974c7b4f9b5}" ma:internalName="TaxCatchAll" ma:showField="CatchAllData" ma:web="5e0900ba-2306-45ae-9791-9ae0259291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7dee27ebe844aba14b3b13af2cec43" ma:index="14" nillable="true" ma:taxonomy="true" ma:internalName="dc7dee27ebe844aba14b3b13af2cec43" ma:taxonomyFieldName="Document_x0020_Type" ma:displayName="Document Type" ma:default="" ma:fieldId="{dc7dee27-ebe8-44ab-a14b-3b13af2cec43}" ma:sspId="cc7d8dbd-a4ef-4d54-b7a3-02c2f7fc1175" ma:termSetId="d33486b0-46fc-4f64-8872-670cab9ba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91f1a56cd3a47d283829692b8386e40" ma:index="16" nillable="true" ma:taxonomy="true" ma:internalName="o91f1a56cd3a47d283829692b8386e40" ma:taxonomyFieldName="Organisation" ma:displayName="Organisation" ma:default="" ma:fieldId="{891f1a56-cd3a-47d2-8382-9692b8386e40}" ma:taxonomyMulti="true" ma:sspId="cc7d8dbd-a4ef-4d54-b7a3-02c2f7fc1175" ma:termSetId="4e4e90a5-421d-48d4-93ba-9b8af12b6a3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900ba-2306-45ae-9791-9ae0259291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FBBC8-8028-42B5-B438-CD50CBF688F7}">
  <ds:schemaRefs>
    <ds:schemaRef ds:uri="a92fb14a-7d61-4e77-b3bb-9349d16a405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98737a8-208c-483e-9267-e78b5e4bf4be"/>
    <ds:schemaRef ds:uri="http://schemas.microsoft.com/office/infopath/2007/PartnerControls"/>
    <ds:schemaRef ds:uri="http://purl.org/dc/elements/1.1/"/>
    <ds:schemaRef ds:uri="http://schemas.microsoft.com/office/2006/metadata/properties"/>
    <ds:schemaRef ds:uri="5e0900ba-2306-45ae-9791-9ae0259291b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16178F-CA5A-4744-8B14-681C0C2EC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CA863-9F98-4054-817A-644954806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b14a-7d61-4e77-b3bb-9349d16a4050"/>
    <ds:schemaRef ds:uri="198737a8-208c-483e-9267-e78b5e4bf4be"/>
    <ds:schemaRef ds:uri="5e0900ba-2306-45ae-9791-9ae025929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375</Words>
  <Application>Microsoft Macintosh PowerPoint</Application>
  <PresentationFormat>A4 Paper (210x297 mm)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Buckley</dc:creator>
  <cp:lastModifiedBy>Llinos Jones</cp:lastModifiedBy>
  <cp:revision>25</cp:revision>
  <dcterms:created xsi:type="dcterms:W3CDTF">2019-07-30T14:34:25Z</dcterms:created>
  <dcterms:modified xsi:type="dcterms:W3CDTF">2020-06-12T19:13:13Z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0x010100E0680ECCEEB0F34086FE0E996168CFD1</vt:lpwstr>
  </property>
  <property fmtid="{D5CDD505-2E9C-101B-9397-08002B2CF9AE}" pid="3" name="Organisation">
    <vt:lpwstr/>
  </property>
  <property fmtid="{D5CDD505-2E9C-101B-9397-08002B2CF9AE}" pid="4" name="DocumentType">
    <vt:lpwstr/>
  </property>
  <property fmtid="{D5CDD505-2E9C-101B-9397-08002B2CF9AE}" pid="5" name="Content Category">
    <vt:lpwstr/>
  </property>
  <property fmtid="{D5CDD505-2E9C-101B-9397-08002B2CF9AE}" pid="6" name="Document Type">
    <vt:lpwstr/>
  </property>
</Properties>
</file>